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2"/>
    <p:sldMasterId id="2147483665" r:id="rId3"/>
  </p:sldMasterIdLst>
  <p:notesMasterIdLst>
    <p:notesMasterId r:id="rId35"/>
  </p:notesMasterIdLst>
  <p:handoutMasterIdLst>
    <p:handoutMasterId r:id="rId36"/>
  </p:handoutMasterIdLst>
  <p:sldIdLst>
    <p:sldId id="256" r:id="rId4"/>
    <p:sldId id="265" r:id="rId5"/>
    <p:sldId id="307" r:id="rId6"/>
    <p:sldId id="301" r:id="rId7"/>
    <p:sldId id="305" r:id="rId8"/>
    <p:sldId id="306" r:id="rId9"/>
    <p:sldId id="308" r:id="rId10"/>
    <p:sldId id="302" r:id="rId11"/>
    <p:sldId id="303" r:id="rId12"/>
    <p:sldId id="363" r:id="rId13"/>
    <p:sldId id="362" r:id="rId14"/>
    <p:sldId id="304" r:id="rId15"/>
    <p:sldId id="350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29" r:id="rId27"/>
    <p:sldId id="330" r:id="rId28"/>
    <p:sldId id="331" r:id="rId29"/>
    <p:sldId id="332" r:id="rId30"/>
    <p:sldId id="333" r:id="rId31"/>
    <p:sldId id="337" r:id="rId32"/>
    <p:sldId id="348" r:id="rId33"/>
    <p:sldId id="262" r:id="rId34"/>
  </p:sldIdLst>
  <p:sldSz cx="9144000" cy="5143500" type="screen16x9"/>
  <p:notesSz cx="6858000" cy="9144000"/>
  <p:custDataLst>
    <p:tags r:id="rId3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1102B-FB56-4C44-8202-3EA3234C5D2A}">
          <p14:sldIdLst>
            <p14:sldId id="256"/>
            <p14:sldId id="265"/>
            <p14:sldId id="307"/>
            <p14:sldId id="301"/>
            <p14:sldId id="305"/>
            <p14:sldId id="306"/>
            <p14:sldId id="308"/>
            <p14:sldId id="302"/>
            <p14:sldId id="303"/>
            <p14:sldId id="363"/>
            <p14:sldId id="362"/>
            <p14:sldId id="304"/>
            <p14:sldId id="35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29"/>
            <p14:sldId id="330"/>
            <p14:sldId id="331"/>
            <p14:sldId id="332"/>
            <p14:sldId id="333"/>
            <p14:sldId id="337"/>
            <p14:sldId id="34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0066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93636" autoAdjust="0"/>
  </p:normalViewPr>
  <p:slideViewPr>
    <p:cSldViewPr>
      <p:cViewPr varScale="1">
        <p:scale>
          <a:sx n="107" d="100"/>
          <a:sy n="107" d="100"/>
        </p:scale>
        <p:origin x="504" y="77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4831E-A72C-40AD-A90F-4E3EE7B00B73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B2E40-6D2C-489E-8127-0918BF11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84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963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5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7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sz="3600" dirty="0">
                <a:ea typeface="Malgun Gothic" panose="020B0503020000020004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792" y="1779662"/>
            <a:ext cx="5976664" cy="1080120"/>
          </a:xfrm>
        </p:spPr>
        <p:txBody>
          <a:bodyPr/>
          <a:lstStyle/>
          <a:p>
            <a:pPr lvl="0"/>
            <a:r>
              <a:rPr lang="en-US" altLang="ko-KR" sz="3200" dirty="0">
                <a:ea typeface="Malgun Gothic" panose="020B0503020000020004" pitchFamily="50" charset="-127"/>
              </a:rPr>
              <a:t>DEMO APP CHỈ ĐƯỜNG ỨNG DỤNG TRONG TRƯỜNG HỌC TRÊN WINFORM</a:t>
            </a:r>
            <a:endParaRPr lang="en-US" altLang="ko-KR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75856" y="106452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/>
              <a:t>BÁO CÁO ĐỒ ÁN CNTT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768" y="248339"/>
            <a:ext cx="5313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TRƯỜNG ĐẠI HỌC SƯ PHẠM KỸ THUẬT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KHOA ĐÀO TẠO CHẤT LƯỢNG CAO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 Placeholder 3"/>
          <p:cNvSpPr txBox="1"/>
          <p:nvPr/>
        </p:nvSpPr>
        <p:spPr>
          <a:xfrm>
            <a:off x="3347864" y="3283119"/>
            <a:ext cx="5328592" cy="124556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b="1" dirty="0"/>
              <a:t>GVHD</a:t>
            </a:r>
            <a:r>
              <a:rPr lang="en-US" altLang="ko-KR" b="1"/>
              <a:t>: 	TRẦN </a:t>
            </a:r>
            <a:r>
              <a:rPr lang="en-US" altLang="ko-KR" b="1" dirty="0"/>
              <a:t>CÔNG TÚ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b="1" dirty="0"/>
              <a:t>SVTH:	NGUYỄN THỊ YẾN NHI	18110170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b="1" dirty="0"/>
              <a:t>	BÙI ĐỨC HUY		18110117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b="1" dirty="0"/>
              <a:t>	TRẦN ÁI HẢI SƠN		18110192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1"/>
          <a:stretch>
            <a:fillRect/>
          </a:stretch>
        </p:blipFill>
        <p:spPr>
          <a:xfrm>
            <a:off x="2051720" y="140625"/>
            <a:ext cx="864096" cy="8793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46BA58-C39F-49E5-BC28-F4A3E7430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58A3493-FCC7-4136-9850-120ABE739EEB}"/>
              </a:ext>
            </a:extLst>
          </p:cNvPr>
          <p:cNvSpPr txBox="1">
            <a:spLocks/>
          </p:cNvSpPr>
          <p:nvPr/>
        </p:nvSpPr>
        <p:spPr>
          <a:xfrm>
            <a:off x="1265399" y="4693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Database</a:t>
            </a:r>
            <a:endParaRPr lang="vi-VN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A30ED-2D23-49D6-B601-140E0B00E47F}"/>
              </a:ext>
            </a:extLst>
          </p:cNvPr>
          <p:cNvGrpSpPr/>
          <p:nvPr/>
        </p:nvGrpSpPr>
        <p:grpSpPr>
          <a:xfrm>
            <a:off x="331912" y="4019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055F56-E248-4795-B737-243AF60EEFC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E14E688-AD3B-4824-95DC-06A5F9FA6EB9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75432C-F852-49D6-B998-F6C42EC0BE25}"/>
              </a:ext>
            </a:extLst>
          </p:cNvPr>
          <p:cNvSpPr txBox="1"/>
          <p:nvPr/>
        </p:nvSpPr>
        <p:spPr>
          <a:xfrm>
            <a:off x="331911" y="4341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2.2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39EE2-D79B-466B-A389-2947F3F59D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570" y="2119840"/>
            <a:ext cx="2304256" cy="1272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07B8CE-C9AA-46F4-BC64-E5BDC1D69F2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008494"/>
            <a:ext cx="54578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1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46BA58-C39F-49E5-BC28-F4A3E7430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58A3493-FCC7-4136-9850-120ABE739EEB}"/>
              </a:ext>
            </a:extLst>
          </p:cNvPr>
          <p:cNvSpPr txBox="1">
            <a:spLocks/>
          </p:cNvSpPr>
          <p:nvPr/>
        </p:nvSpPr>
        <p:spPr>
          <a:xfrm>
            <a:off x="1265399" y="4693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Thuật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toán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chính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endParaRPr lang="vi-VN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A30ED-2D23-49D6-B601-140E0B00E47F}"/>
              </a:ext>
            </a:extLst>
          </p:cNvPr>
          <p:cNvGrpSpPr/>
          <p:nvPr/>
        </p:nvGrpSpPr>
        <p:grpSpPr>
          <a:xfrm>
            <a:off x="331912" y="4019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055F56-E248-4795-B737-243AF60EEFC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E14E688-AD3B-4824-95DC-06A5F9FA6EB9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75432C-F852-49D6-B998-F6C42EC0BE25}"/>
              </a:ext>
            </a:extLst>
          </p:cNvPr>
          <p:cNvSpPr txBox="1"/>
          <p:nvPr/>
        </p:nvSpPr>
        <p:spPr>
          <a:xfrm>
            <a:off x="331911" y="4341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2.3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39EE2-D79B-466B-A389-2947F3F59D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570" y="2238332"/>
            <a:ext cx="2304256" cy="1272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B7CF27-E68D-4429-AD73-0F5BD1F0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933593"/>
            <a:ext cx="3006441" cy="2634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61FE5D-04B3-4755-9AD4-B54977BA2978}"/>
              </a:ext>
            </a:extLst>
          </p:cNvPr>
          <p:cNvSpPr txBox="1"/>
          <p:nvPr/>
        </p:nvSpPr>
        <p:spPr>
          <a:xfrm>
            <a:off x="1298328" y="1118145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Cách lưu trữ database đồ thị vào ma trận kề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691FE7-20B1-4978-BD48-AA53D0D071BE}"/>
              </a:ext>
            </a:extLst>
          </p:cNvPr>
          <p:cNvSpPr/>
          <p:nvPr/>
        </p:nvSpPr>
        <p:spPr>
          <a:xfrm>
            <a:off x="1333934" y="4083918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8FCE3-F2B0-4EBB-B7AB-963F7E951EC2}"/>
              </a:ext>
            </a:extLst>
          </p:cNvPr>
          <p:cNvSpPr/>
          <p:nvPr/>
        </p:nvSpPr>
        <p:spPr>
          <a:xfrm>
            <a:off x="1333934" y="3691443"/>
            <a:ext cx="1136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vi-V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Thuật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toán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chính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2.3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</a:t>
            </a:r>
            <a:r>
              <a:rPr lang="en-US" sz="2000" b="1" dirty="0" err="1"/>
              <a:t>Dijsktra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63638"/>
            <a:ext cx="3887385" cy="187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66F387-2897-400E-95CB-F8CA9DDA5321}"/>
              </a:ext>
            </a:extLst>
          </p:cNvPr>
          <p:cNvSpPr txBox="1"/>
          <p:nvPr/>
        </p:nvSpPr>
        <p:spPr>
          <a:xfrm>
            <a:off x="1259632" y="1843733"/>
            <a:ext cx="6264696" cy="94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Đặc</a:t>
            </a:r>
            <a:r>
              <a:rPr lang="en-US" sz="1500" dirty="0"/>
              <a:t> </a:t>
            </a:r>
            <a:r>
              <a:rPr lang="en-US" sz="1500" dirty="0" err="1"/>
              <a:t>điểm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Ý t</a:t>
            </a:r>
            <a:r>
              <a:rPr lang="vi-VN" sz="1500" dirty="0"/>
              <a:t>ư</a:t>
            </a:r>
            <a:r>
              <a:rPr lang="en-US" sz="1500" dirty="0" err="1"/>
              <a:t>ởng</a:t>
            </a:r>
            <a:r>
              <a:rPr lang="en-US" sz="1500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Thuật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toán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chính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2.3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Yen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671E-401C-4E9B-BF48-D66DD6C6344E}"/>
              </a:ext>
            </a:extLst>
          </p:cNvPr>
          <p:cNvSpPr txBox="1"/>
          <p:nvPr/>
        </p:nvSpPr>
        <p:spPr>
          <a:xfrm>
            <a:off x="1245667" y="1563638"/>
            <a:ext cx="6264696" cy="94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Đặc</a:t>
            </a:r>
            <a:r>
              <a:rPr lang="en-US" sz="1500" dirty="0"/>
              <a:t> </a:t>
            </a:r>
            <a:r>
              <a:rPr lang="en-US" sz="1500" dirty="0" err="1"/>
              <a:t>điểm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Ý t</a:t>
            </a:r>
            <a:r>
              <a:rPr lang="vi-VN" sz="1500" dirty="0"/>
              <a:t>ư</a:t>
            </a:r>
            <a:r>
              <a:rPr lang="en-US" sz="1500" dirty="0" err="1"/>
              <a:t>ởng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48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Xây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dựng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đối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tượng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1123288"/>
            <a:ext cx="1944216" cy="301533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016" y="1105981"/>
            <a:ext cx="1922512" cy="304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Search </a:t>
            </a:r>
            <a:r>
              <a:rPr lang="en-US" sz="2000" b="1" dirty="0" err="1"/>
              <a:t>vị</a:t>
            </a:r>
            <a:r>
              <a:rPr lang="en-US" sz="2000" b="1" dirty="0"/>
              <a:t> </a:t>
            </a:r>
            <a:r>
              <a:rPr lang="en-US" sz="2000" b="1" dirty="0" err="1"/>
              <a:t>trí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851670"/>
            <a:ext cx="3168352" cy="1298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11871"/>
            <a:ext cx="3739119" cy="12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Search </a:t>
            </a:r>
            <a:r>
              <a:rPr lang="en-US" sz="2000" b="1" dirty="0" err="1"/>
              <a:t>vị</a:t>
            </a:r>
            <a:r>
              <a:rPr lang="en-US" sz="2000" b="1" dirty="0"/>
              <a:t> </a:t>
            </a:r>
            <a:r>
              <a:rPr lang="en-US" sz="2000" b="1" dirty="0" err="1"/>
              <a:t>trí</a:t>
            </a:r>
            <a:endParaRPr lang="en-US" sz="2000" b="1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419622"/>
            <a:ext cx="5761990" cy="34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Tìm</a:t>
            </a:r>
            <a:r>
              <a:rPr lang="en-US" sz="2000" b="1" dirty="0"/>
              <a:t> </a:t>
            </a:r>
            <a:r>
              <a:rPr lang="en-US" sz="2000" b="1" dirty="0" err="1"/>
              <a:t>đường</a:t>
            </a:r>
            <a:r>
              <a:rPr lang="en-US" sz="2000" b="1" dirty="0"/>
              <a:t> </a:t>
            </a:r>
            <a:r>
              <a:rPr lang="en-US" sz="2000" b="1" dirty="0" err="1"/>
              <a:t>đi</a:t>
            </a:r>
            <a:r>
              <a:rPr lang="en-US" sz="2000" b="1" dirty="0"/>
              <a:t> </a:t>
            </a:r>
            <a:r>
              <a:rPr lang="en-US" sz="2000" b="1" dirty="0" err="1"/>
              <a:t>ngắn</a:t>
            </a:r>
            <a:r>
              <a:rPr lang="en-US" sz="2000" b="1" dirty="0"/>
              <a:t> </a:t>
            </a:r>
            <a:r>
              <a:rPr lang="en-US" sz="2000" b="1" dirty="0" err="1"/>
              <a:t>nhất</a:t>
            </a:r>
            <a:endParaRPr lang="en-US" sz="2000" b="1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424146"/>
            <a:ext cx="576199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Show </a:t>
            </a:r>
            <a:r>
              <a:rPr lang="en-US" sz="2000" b="1" dirty="0" err="1"/>
              <a:t>tất</a:t>
            </a:r>
            <a:r>
              <a:rPr lang="en-US" sz="2000" b="1" dirty="0"/>
              <a:t> </a:t>
            </a:r>
            <a:r>
              <a:rPr lang="en-US" sz="2000" b="1" dirty="0" err="1"/>
              <a:t>cả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endParaRPr lang="en-US" sz="2000" b="1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362040"/>
            <a:ext cx="5761990" cy="35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Clear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endParaRPr lang="en-US" sz="2000" b="1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444342"/>
            <a:ext cx="576199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6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NỘI DUNG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  <a:solidFill>
            <a:srgbClr val="7030A0"/>
          </a:solidFill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572510"/>
            <a:ext cx="2664296" cy="532080"/>
            <a:chOff x="496119" y="2469560"/>
            <a:chExt cx="1752190" cy="532080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7030A0"/>
                  </a:solidFill>
                  <a:cs typeface="Arial" panose="020B0604020202020204" pitchFamily="34" charset="0"/>
                </a:rPr>
                <a:t>GIỚI THIỆU ĐỀ TÀI</a:t>
              </a:r>
              <a:endParaRPr lang="ko-KR" altLang="en-US" sz="1400" b="1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521472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3" y="1572477"/>
            <a:ext cx="2799392" cy="590237"/>
            <a:chOff x="496118" y="2469560"/>
            <a:chExt cx="1841037" cy="590237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8" y="2724641"/>
              <a:ext cx="1841037" cy="3351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>
                      <a:lumMod val="50000"/>
                    </a:schemeClr>
                  </a:solidFill>
                  <a:cs typeface="Arial" panose="020B0604020202020204" pitchFamily="34" charset="0"/>
                </a:rPr>
                <a:t>QUÁ TRÌNH THỰC HIỆN</a:t>
              </a:r>
              <a:endParaRPr lang="ko-KR" altLang="en-US" sz="1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3213682"/>
            <a:ext cx="864096" cy="1188088"/>
            <a:chOff x="2391994" y="1635646"/>
            <a:chExt cx="805454" cy="1584088"/>
          </a:xfrm>
          <a:solidFill>
            <a:srgbClr val="FF0066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264687"/>
            <a:ext cx="2664296" cy="532080"/>
            <a:chOff x="496119" y="2469560"/>
            <a:chExt cx="1752190" cy="532080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66"/>
                  </a:solidFill>
                  <a:cs typeface="Arial" panose="020B0604020202020204" pitchFamily="34" charset="0"/>
                </a:rPr>
                <a:t>PHÂN CÔNG </a:t>
              </a:r>
              <a:r>
                <a:rPr lang="en-US" altLang="ko-KR" sz="1400" b="1" dirty="0" err="1">
                  <a:solidFill>
                    <a:srgbClr val="FF0066"/>
                  </a:solidFill>
                  <a:cs typeface="Arial" panose="020B0604020202020204" pitchFamily="34" charset="0"/>
                </a:rPr>
                <a:t>CÔNG</a:t>
              </a:r>
              <a:r>
                <a:rPr lang="en-US" altLang="ko-KR" sz="1400" b="1" dirty="0">
                  <a:solidFill>
                    <a:srgbClr val="FF0066"/>
                  </a:solidFill>
                  <a:cs typeface="Arial" panose="020B0604020202020204" pitchFamily="34" charset="0"/>
                </a:rPr>
                <a:t> VIỆC</a:t>
              </a:r>
              <a:endParaRPr lang="ko-KR" altLang="en-US" sz="1400" b="1" dirty="0">
                <a:solidFill>
                  <a:srgbClr val="FF0066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25643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3213649"/>
            <a:ext cx="864096" cy="1188088"/>
            <a:chOff x="2391994" y="1635646"/>
            <a:chExt cx="805454" cy="1584088"/>
          </a:xfrm>
          <a:solidFill>
            <a:srgbClr val="006600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264654"/>
            <a:ext cx="2664296" cy="532080"/>
            <a:chOff x="496119" y="2469560"/>
            <a:chExt cx="1752190" cy="532080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6600"/>
                  </a:solidFill>
                  <a:cs typeface="Arial" panose="020B0604020202020204" pitchFamily="34" charset="0"/>
                </a:rPr>
                <a:t>KẾT LUẬN</a:t>
              </a:r>
              <a:endParaRPr lang="ko-KR" altLang="en-US" sz="1400" b="1" dirty="0">
                <a:solidFill>
                  <a:srgbClr val="0066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25639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8" grpId="0"/>
      <p:bldP spid="18" grpId="1"/>
      <p:bldP spid="25" grpId="0"/>
      <p:bldP spid="25" grpId="1"/>
      <p:bldP spid="32" grpId="0"/>
      <p:bldP spid="3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Tìm</a:t>
            </a:r>
            <a:r>
              <a:rPr lang="en-US" b="1" dirty="0"/>
              <a:t> 3 </a:t>
            </a:r>
            <a:r>
              <a:rPr lang="en-US" b="1" dirty="0" err="1"/>
              <a:t>đường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</a:t>
            </a:r>
            <a:r>
              <a:rPr lang="en-US" b="1" dirty="0" err="1"/>
              <a:t>ngắn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endParaRPr lang="en-US" sz="2000" b="1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419622"/>
            <a:ext cx="5761990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</a:t>
            </a:r>
            <a:r>
              <a:rPr lang="en-US" b="1" dirty="0" err="1"/>
              <a:t>ngắn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hai</a:t>
            </a:r>
            <a:endParaRPr lang="en-US" sz="2000" b="1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470630"/>
            <a:ext cx="576199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</a:t>
            </a:r>
            <a:r>
              <a:rPr lang="en-US" b="1" dirty="0" err="1"/>
              <a:t>ngắn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ba</a:t>
            </a:r>
            <a:endParaRPr lang="en-US" sz="2000" b="1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397858"/>
            <a:ext cx="576199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2999" y="316932"/>
            <a:ext cx="5976664" cy="576064"/>
          </a:xfrm>
        </p:spPr>
        <p:txBody>
          <a:bodyPr/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đi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2.5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403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9632" y="94054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</a:t>
            </a:r>
            <a:r>
              <a:rPr lang="en-US" b="1" dirty="0" err="1"/>
              <a:t>ngắn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tư</a:t>
            </a:r>
            <a:endParaRPr lang="en-US" sz="2000" b="1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005" y="1347614"/>
            <a:ext cx="5761990" cy="35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69433" y="2232563"/>
            <a:ext cx="5797152" cy="473576"/>
          </a:xfrm>
        </p:spPr>
        <p:txBody>
          <a:bodyPr/>
          <a:lstStyle/>
          <a:p>
            <a:r>
              <a:rPr lang="en-US" altLang="ko-KR" dirty="0">
                <a:solidFill>
                  <a:srgbClr val="FF0066"/>
                </a:solidFill>
              </a:rPr>
              <a:t>PHÂN CÔNG </a:t>
            </a:r>
            <a:r>
              <a:rPr lang="en-US" altLang="ko-KR" dirty="0" err="1">
                <a:solidFill>
                  <a:srgbClr val="FF0066"/>
                </a:solidFill>
              </a:rPr>
              <a:t>CÔNG</a:t>
            </a:r>
            <a:r>
              <a:rPr lang="en-US" altLang="ko-KR" dirty="0">
                <a:solidFill>
                  <a:srgbClr val="FF0066"/>
                </a:solidFill>
              </a:rPr>
              <a:t> VIỆC</a:t>
            </a:r>
            <a:endParaRPr lang="ko-KR" altLang="en-US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23037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66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rgbClr val="FF0066"/>
          </a:solidFill>
        </p:grpSpPr>
        <p:sp>
          <p:nvSpPr>
            <p:cNvPr id="41" name="Rectangle 4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5" name="Text Placeholder 1"/>
          <p:cNvSpPr txBox="1"/>
          <p:nvPr/>
        </p:nvSpPr>
        <p:spPr>
          <a:xfrm>
            <a:off x="1259632" y="3169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solidFill>
                  <a:srgbClr val="FF0066"/>
                </a:solidFill>
              </a:rPr>
              <a:t>Bảng</a:t>
            </a:r>
            <a:r>
              <a:rPr lang="en-US" sz="2800" dirty="0">
                <a:solidFill>
                  <a:srgbClr val="FF0066"/>
                </a:solidFill>
              </a:rPr>
              <a:t> </a:t>
            </a:r>
            <a:r>
              <a:rPr lang="en-US" sz="2800" dirty="0" err="1">
                <a:solidFill>
                  <a:srgbClr val="FF0066"/>
                </a:solidFill>
              </a:rPr>
              <a:t>phân</a:t>
            </a:r>
            <a:r>
              <a:rPr lang="en-US" sz="2800" dirty="0">
                <a:solidFill>
                  <a:srgbClr val="FF0066"/>
                </a:solidFill>
              </a:rPr>
              <a:t> </a:t>
            </a:r>
            <a:r>
              <a:rPr lang="en-US" sz="2800" dirty="0" err="1">
                <a:solidFill>
                  <a:srgbClr val="FF0066"/>
                </a:solidFill>
              </a:rPr>
              <a:t>công</a:t>
            </a:r>
            <a:r>
              <a:rPr lang="en-US" sz="2800" dirty="0">
                <a:solidFill>
                  <a:srgbClr val="FF0066"/>
                </a:solidFill>
              </a:rPr>
              <a:t> </a:t>
            </a:r>
            <a:r>
              <a:rPr lang="en-US" sz="2800" dirty="0" err="1">
                <a:solidFill>
                  <a:srgbClr val="FF0066"/>
                </a:solidFill>
              </a:rPr>
              <a:t>công</a:t>
            </a:r>
            <a:r>
              <a:rPr lang="en-US" sz="2800" dirty="0">
                <a:solidFill>
                  <a:srgbClr val="FF0066"/>
                </a:solidFill>
              </a:rPr>
              <a:t> </a:t>
            </a:r>
            <a:r>
              <a:rPr lang="en-US" sz="2800" dirty="0" err="1">
                <a:solidFill>
                  <a:srgbClr val="FF0066"/>
                </a:solidFill>
              </a:rPr>
              <a:t>việc</a:t>
            </a:r>
            <a:endParaRPr lang="en-US" sz="2800" dirty="0">
              <a:solidFill>
                <a:srgbClr val="FF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828092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5" y="2232563"/>
            <a:ext cx="5170649" cy="473576"/>
          </a:xfrm>
        </p:spPr>
        <p:txBody>
          <a:bodyPr/>
          <a:lstStyle/>
          <a:p>
            <a:r>
              <a:rPr lang="en-US" altLang="ko-KR" dirty="0">
                <a:solidFill>
                  <a:srgbClr val="FF0066"/>
                </a:solidFill>
              </a:rPr>
              <a:t>KẾT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720" y="223037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66"/>
                </a:solidFill>
                <a:cs typeface="Arial" panose="020B0604020202020204" pitchFamily="34" charset="0"/>
              </a:rPr>
              <a:t>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rgbClr val="006600"/>
          </a:solidFill>
        </p:grpSpPr>
        <p:sp>
          <p:nvSpPr>
            <p:cNvPr id="41" name="Rectangle 40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5" name="Text Placeholder 1"/>
          <p:cNvSpPr txBox="1"/>
          <p:nvPr/>
        </p:nvSpPr>
        <p:spPr>
          <a:xfrm>
            <a:off x="1112999" y="3169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006600"/>
                </a:solidFill>
              </a:rPr>
              <a:t>Cấu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trúc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dữ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liệu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và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giải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thuật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chính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0022" y="88491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Mức</a:t>
            </a:r>
            <a:r>
              <a:rPr lang="en-US" sz="2000" b="1" dirty="0"/>
              <a:t> </a:t>
            </a:r>
            <a:r>
              <a:rPr lang="en-US" sz="2000" b="1" dirty="0" err="1"/>
              <a:t>độ</a:t>
            </a:r>
            <a:r>
              <a:rPr lang="en-US" sz="2000" b="1" dirty="0"/>
              <a:t> </a:t>
            </a:r>
            <a:r>
              <a:rPr lang="en-US" sz="2000" b="1" dirty="0" err="1"/>
              <a:t>hoàn</a:t>
            </a:r>
            <a:r>
              <a:rPr lang="en-US" sz="2000" b="1" dirty="0"/>
              <a:t> </a:t>
            </a:r>
            <a:r>
              <a:rPr lang="en-US" sz="2000" b="1" dirty="0" err="1"/>
              <a:t>thành</a:t>
            </a:r>
            <a:r>
              <a:rPr lang="en-US" sz="2000" b="1" dirty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9199" y="1707654"/>
            <a:ext cx="715772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ea typeface="Roboto" panose="020B0604020202020204" charset="0"/>
                <a:cs typeface="+mn-lt"/>
              </a:rPr>
              <a:t>C</a:t>
            </a:r>
            <a:r>
              <a:rPr lang="vi-VN" dirty="0">
                <a:ea typeface="Roboto" panose="020B0604020202020204" charset="0"/>
                <a:cs typeface="+mn-lt"/>
              </a:rPr>
              <a:t>ơ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bản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hoàn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thành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các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yêu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cầu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trong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đồ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án</a:t>
            </a:r>
            <a:endParaRPr lang="en-US" dirty="0">
              <a:ea typeface="Roboto" panose="020B0604020202020204" charset="0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ea typeface="Roboto" panose="020B0604020202020204" charset="0"/>
                <a:cs typeface="+mn-lt"/>
              </a:rPr>
              <a:t>Hiểu</a:t>
            </a:r>
            <a:r>
              <a:rPr lang="en-US" dirty="0">
                <a:ea typeface="Roboto" panose="020B0604020202020204" charset="0"/>
                <a:cs typeface="+mn-lt"/>
              </a:rPr>
              <a:t> đ</a:t>
            </a:r>
            <a:r>
              <a:rPr lang="vi-VN" dirty="0">
                <a:ea typeface="Roboto" panose="020B0604020202020204" charset="0"/>
                <a:cs typeface="+mn-lt"/>
              </a:rPr>
              <a:t>ư</a:t>
            </a:r>
            <a:r>
              <a:rPr lang="en-US" dirty="0" err="1">
                <a:ea typeface="Roboto" panose="020B0604020202020204" charset="0"/>
                <a:cs typeface="+mn-lt"/>
              </a:rPr>
              <a:t>ợc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tìm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đường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bằng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thuật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toán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Dijsktra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và</a:t>
            </a:r>
            <a:r>
              <a:rPr lang="en-US" dirty="0">
                <a:ea typeface="Roboto" panose="020B0604020202020204" charset="0"/>
                <a:cs typeface="+mn-lt"/>
              </a:rPr>
              <a:t> Yen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ea typeface="Roboto" panose="020B0604020202020204" charset="0"/>
                <a:cs typeface="+mn-lt"/>
              </a:rPr>
              <a:t>Có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thể</a:t>
            </a:r>
            <a:r>
              <a:rPr lang="en-US" dirty="0">
                <a:ea typeface="Roboto" panose="020B0604020202020204" charset="0"/>
                <a:cs typeface="+mn-lt"/>
              </a:rPr>
              <a:t> demo </a:t>
            </a:r>
            <a:r>
              <a:rPr lang="en-US" dirty="0" err="1">
                <a:ea typeface="Roboto" panose="020B0604020202020204" charset="0"/>
                <a:cs typeface="+mn-lt"/>
              </a:rPr>
              <a:t>các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thao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tác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tìm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điểm</a:t>
            </a:r>
            <a:r>
              <a:rPr lang="en-US" dirty="0">
                <a:ea typeface="Roboto" panose="020B0604020202020204" charset="0"/>
                <a:cs typeface="+mn-lt"/>
              </a:rPr>
              <a:t>, </a:t>
            </a:r>
            <a:r>
              <a:rPr lang="en-US" dirty="0" err="1">
                <a:ea typeface="Roboto" panose="020B0604020202020204" charset="0"/>
                <a:cs typeface="+mn-lt"/>
              </a:rPr>
              <a:t>đường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ngắn</a:t>
            </a:r>
            <a:r>
              <a:rPr lang="en-US" dirty="0">
                <a:ea typeface="Roboto" panose="020B0604020202020204" charset="0"/>
                <a:cs typeface="+mn-lt"/>
              </a:rPr>
              <a:t> </a:t>
            </a:r>
            <a:r>
              <a:rPr lang="en-US" dirty="0" err="1">
                <a:ea typeface="Roboto" panose="020B0604020202020204" charset="0"/>
                <a:cs typeface="+mn-lt"/>
              </a:rPr>
              <a:t>nhất</a:t>
            </a:r>
            <a:r>
              <a:rPr lang="en-US" dirty="0">
                <a:ea typeface="Roboto" panose="020B0604020202020204" charset="0"/>
                <a:cs typeface="+mn-lt"/>
              </a:rPr>
              <a:t>, </a:t>
            </a:r>
            <a:r>
              <a:rPr lang="en-US" dirty="0" err="1">
                <a:ea typeface="Roboto" panose="020B0604020202020204" charset="0"/>
                <a:cs typeface="+mn-lt"/>
              </a:rPr>
              <a:t>hai</a:t>
            </a:r>
            <a:r>
              <a:rPr lang="en-US" dirty="0">
                <a:ea typeface="Roboto" panose="020B0604020202020204" charset="0"/>
                <a:cs typeface="+mn-lt"/>
              </a:rPr>
              <a:t>, </a:t>
            </a:r>
            <a:r>
              <a:rPr lang="en-US" dirty="0" err="1">
                <a:ea typeface="Roboto" panose="020B0604020202020204" charset="0"/>
                <a:cs typeface="+mn-lt"/>
              </a:rPr>
              <a:t>ba</a:t>
            </a:r>
            <a:r>
              <a:rPr lang="en-US" dirty="0">
                <a:ea typeface="Roboto" panose="020B0604020202020204" charset="0"/>
                <a:cs typeface="+mn-lt"/>
              </a:rPr>
              <a:t> ,</a:t>
            </a:r>
            <a:r>
              <a:rPr lang="en-US" dirty="0" err="1">
                <a:ea typeface="Roboto" panose="020B0604020202020204" charset="0"/>
                <a:cs typeface="+mn-lt"/>
              </a:rPr>
              <a:t>tư</a:t>
            </a:r>
            <a:endParaRPr lang="en-US" dirty="0">
              <a:ea typeface="Roboto" panose="020B0604020202020204" charset="0"/>
              <a:cs typeface="+mn-lt"/>
            </a:endParaRPr>
          </a:p>
          <a:p>
            <a:endParaRPr lang="en-US" dirty="0">
              <a:ea typeface="Roboto" panose="020B0604020202020204" charset="0"/>
              <a:cs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rgbClr val="006600"/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 txBox="1"/>
          <p:nvPr/>
        </p:nvSpPr>
        <p:spPr>
          <a:xfrm>
            <a:off x="1112999" y="3169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006600"/>
                </a:solidFill>
              </a:rPr>
              <a:t>Cấu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trúc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dữ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liệu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và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giải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thuật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chính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0022" y="88491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khó</a:t>
            </a:r>
            <a:r>
              <a:rPr lang="en-US" sz="2000" b="1" dirty="0"/>
              <a:t> </a:t>
            </a:r>
            <a:r>
              <a:rPr lang="en-US" sz="2000" b="1" dirty="0" err="1"/>
              <a:t>khăn</a:t>
            </a:r>
            <a:r>
              <a:rPr lang="en-US" sz="2000" b="1" dirty="0"/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0022" y="1635646"/>
            <a:ext cx="527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8660" y="1890536"/>
            <a:ext cx="8311830" cy="3005396"/>
            <a:chOff x="1170431" y="740677"/>
            <a:chExt cx="8833425" cy="3193994"/>
          </a:xfrm>
        </p:grpSpPr>
        <p:sp>
          <p:nvSpPr>
            <p:cNvPr id="5" name="L-Shape 4"/>
            <p:cNvSpPr/>
            <p:nvPr/>
          </p:nvSpPr>
          <p:spPr>
            <a:xfrm rot="5400000">
              <a:off x="1564790" y="1851583"/>
              <a:ext cx="1310355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1714544" y="2434166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2946521" y="1728046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L-Shape 7"/>
            <p:cNvSpPr/>
            <p:nvPr/>
          </p:nvSpPr>
          <p:spPr>
            <a:xfrm rot="5400000">
              <a:off x="3809576" y="1349828"/>
              <a:ext cx="1310353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3810138" y="1915610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191306" y="1209490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L-Shape 10"/>
            <p:cNvSpPr/>
            <p:nvPr/>
          </p:nvSpPr>
          <p:spPr>
            <a:xfrm rot="5400000">
              <a:off x="6054360" y="848073"/>
              <a:ext cx="1310355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905732" y="1397053"/>
              <a:ext cx="1711813" cy="1500505"/>
            </a:xfrm>
            <a:custGeom>
              <a:avLst/>
              <a:gdLst>
                <a:gd name="connsiteX0" fmla="*/ 0 w 1711813"/>
                <a:gd name="connsiteY0" fmla="*/ 0 h 1500505"/>
                <a:gd name="connsiteX1" fmla="*/ 1711813 w 1711813"/>
                <a:gd name="connsiteY1" fmla="*/ 0 h 1500505"/>
                <a:gd name="connsiteX2" fmla="*/ 1711813 w 1711813"/>
                <a:gd name="connsiteY2" fmla="*/ 1500505 h 1500505"/>
                <a:gd name="connsiteX3" fmla="*/ 0 w 1711813"/>
                <a:gd name="connsiteY3" fmla="*/ 1500505 h 1500505"/>
                <a:gd name="connsiteX4" fmla="*/ 0 w 1711813"/>
                <a:gd name="connsiteY4" fmla="*/ 0 h 150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813" h="1500505">
                  <a:moveTo>
                    <a:pt x="0" y="0"/>
                  </a:moveTo>
                  <a:lnTo>
                    <a:pt x="1711813" y="0"/>
                  </a:lnTo>
                  <a:lnTo>
                    <a:pt x="1711813" y="1500505"/>
                  </a:lnTo>
                  <a:lnTo>
                    <a:pt x="0" y="15005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0" tIns="190500" rIns="190500" bIns="190500" numCol="1" spcCol="1270" anchor="t" anchorCtr="0">
              <a:noAutofit/>
            </a:bodyPr>
            <a:lstStyle/>
            <a:p>
              <a:pPr lvl="0" algn="l" defTabSz="2222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0" kern="1200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436091" y="741341"/>
              <a:ext cx="322983" cy="322983"/>
            </a:xfrm>
            <a:prstGeom prst="triangle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L-Shape 13"/>
            <p:cNvSpPr/>
            <p:nvPr/>
          </p:nvSpPr>
          <p:spPr>
            <a:xfrm rot="5400000">
              <a:off x="8299143" y="346317"/>
              <a:ext cx="1310354" cy="209907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0" name="TextBox 19"/>
          <p:cNvSpPr txBox="1"/>
          <p:nvPr/>
        </p:nvSpPr>
        <p:spPr>
          <a:xfrm>
            <a:off x="326390" y="2834640"/>
            <a:ext cx="203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cs typeface="Times New Roman" panose="02020603050405020304" pitchFamily="18" charset="0"/>
              </a:rPr>
              <a:t>Cải</a:t>
            </a:r>
            <a:r>
              <a:rPr lang="en-US" sz="1200" b="1" dirty="0"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cs typeface="Times New Roman" panose="02020603050405020304" pitchFamily="18" charset="0"/>
              </a:rPr>
              <a:t>tiến</a:t>
            </a:r>
            <a:r>
              <a:rPr lang="en-US" sz="1200" b="1" dirty="0"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cs typeface="Times New Roman" panose="02020603050405020304" pitchFamily="18" charset="0"/>
              </a:rPr>
              <a:t>bản</a:t>
            </a:r>
            <a:r>
              <a:rPr lang="en-US" sz="1200" b="1" dirty="0"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cs typeface="Times New Roman" panose="02020603050405020304" pitchFamily="18" charset="0"/>
              </a:rPr>
              <a:t>đồ</a:t>
            </a:r>
            <a:endParaRPr lang="en-US" sz="1200" b="1" dirty="0"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2810" y="1851670"/>
            <a:ext cx="166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cs typeface="Arial" panose="020B0604020202020204" pitchFamily="34" charset="0"/>
              </a:rPr>
              <a:t>Cập</a:t>
            </a:r>
            <a:r>
              <a:rPr lang="en-US" sz="1200" b="1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nhật</a:t>
            </a:r>
            <a:r>
              <a:rPr lang="en-US" sz="1200" b="1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đường</a:t>
            </a:r>
            <a:r>
              <a:rPr lang="en-US" sz="1200" b="1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đi</a:t>
            </a:r>
            <a:r>
              <a:rPr lang="en-US" sz="1200" b="1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mới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8127" y="1489330"/>
            <a:ext cx="238105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cs typeface="Arial" panose="020B0604020202020204" pitchFamily="34" charset="0"/>
              </a:rPr>
              <a:t>Thiết kế giao diện bắt mắt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91435" y="2418080"/>
            <a:ext cx="1871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cs typeface="Arial" panose="020B0604020202020204" pitchFamily="34" charset="0"/>
              </a:rPr>
              <a:t>Thêm</a:t>
            </a:r>
            <a:r>
              <a:rPr lang="en-US" sz="1200" b="1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nút</a:t>
            </a:r>
            <a:r>
              <a:rPr lang="en-US" sz="1200" b="1" dirty="0">
                <a:cs typeface="Arial" panose="020B0604020202020204" pitchFamily="34" charset="0"/>
              </a:rPr>
              <a:t> quay </a:t>
            </a:r>
            <a:r>
              <a:rPr lang="en-US" sz="1200" b="1" dirty="0" err="1">
                <a:cs typeface="Arial" panose="020B0604020202020204" pitchFamily="34" charset="0"/>
              </a:rPr>
              <a:t>lại</a:t>
            </a:r>
            <a:endParaRPr lang="en-US" sz="1200" b="1" dirty="0">
              <a:cs typeface="Arial" panose="020B0604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rgbClr val="006600"/>
          </a:solidFill>
        </p:grpSpPr>
        <p:sp>
          <p:nvSpPr>
            <p:cNvPr id="32" name="Rectangle 31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5" name="Text Placeholder 1"/>
          <p:cNvSpPr txBox="1"/>
          <p:nvPr/>
        </p:nvSpPr>
        <p:spPr>
          <a:xfrm>
            <a:off x="1112999" y="3169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006600"/>
                </a:solidFill>
              </a:rPr>
              <a:t>Cấu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trúc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dữ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liệu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và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giải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thuật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chính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10022" y="88491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Hướng</a:t>
            </a:r>
            <a:r>
              <a:rPr lang="en-US" sz="2000" b="1" dirty="0"/>
              <a:t>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triển</a:t>
            </a:r>
            <a:r>
              <a:rPr lang="en-US" sz="2000" b="1" dirty="0"/>
              <a:t>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GIỚI THIỆU ĐỀ TÀI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23037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7030A0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10022" y="88491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Tiến</a:t>
            </a:r>
            <a:r>
              <a:rPr lang="en-US" sz="2000" b="1" dirty="0"/>
              <a:t> </a:t>
            </a:r>
            <a:r>
              <a:rPr lang="en-US" sz="2000" b="1" dirty="0" err="1"/>
              <a:t>hành</a:t>
            </a:r>
            <a:r>
              <a:rPr lang="en-US" sz="2000" b="1" dirty="0"/>
              <a:t> demo: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rgbClr val="006600"/>
          </a:solidFill>
        </p:grpSpPr>
        <p:sp>
          <p:nvSpPr>
            <p:cNvPr id="32" name="Rectangle 31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5" name="Text Placeholder 1"/>
          <p:cNvSpPr txBox="1"/>
          <p:nvPr/>
        </p:nvSpPr>
        <p:spPr>
          <a:xfrm>
            <a:off x="1112999" y="316932"/>
            <a:ext cx="597666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006600"/>
                </a:solidFill>
              </a:rPr>
              <a:t>Cấu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trúc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dữ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liệu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và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giải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thuật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  <a:r>
              <a:rPr lang="en-US" sz="2800" dirty="0" err="1">
                <a:solidFill>
                  <a:srgbClr val="006600"/>
                </a:solidFill>
              </a:rPr>
              <a:t>chính</a:t>
            </a:r>
            <a:r>
              <a:rPr lang="en-US" sz="2800" dirty="0">
                <a:solidFill>
                  <a:srgbClr val="0066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700" y="2317627"/>
            <a:ext cx="2736303" cy="576063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Thank you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65108" y="246516"/>
            <a:ext cx="4032448" cy="576064"/>
          </a:xfrm>
        </p:spPr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GIỚI THIỆU ĐỀ TÀI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3526" y="207591"/>
            <a:ext cx="864096" cy="1188088"/>
            <a:chOff x="2391994" y="1635646"/>
            <a:chExt cx="805454" cy="1584088"/>
          </a:xfrm>
          <a:solidFill>
            <a:srgbClr val="7030A0"/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1012" y="267494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90659"/>
            <a:ext cx="806489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 err="1"/>
              <a:t>Lý</a:t>
            </a:r>
            <a:r>
              <a:rPr lang="en-US" sz="2000" b="1" dirty="0"/>
              <a:t> do </a:t>
            </a:r>
            <a:r>
              <a:rPr lang="en-US" sz="2000" b="1" dirty="0" err="1"/>
              <a:t>chọn</a:t>
            </a:r>
            <a:r>
              <a:rPr lang="en-US" sz="2000" b="1" dirty="0"/>
              <a:t> </a:t>
            </a:r>
            <a:r>
              <a:rPr lang="en-US" sz="2000" b="1" dirty="0" err="1"/>
              <a:t>đề</a:t>
            </a:r>
            <a:r>
              <a:rPr lang="en-US" sz="2000" b="1" dirty="0"/>
              <a:t> </a:t>
            </a:r>
            <a:r>
              <a:rPr lang="en-US" sz="2000" b="1" dirty="0" err="1"/>
              <a:t>tài</a:t>
            </a:r>
            <a:r>
              <a:rPr lang="en-US" sz="2000" b="1" dirty="0"/>
              <a:t>:</a:t>
            </a:r>
          </a:p>
          <a:p>
            <a:pPr marL="285750" indent="-285750">
              <a:lnSpc>
                <a:spcPct val="2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đoàn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,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huấn</a:t>
            </a:r>
            <a:endParaRPr lang="en-US" dirty="0"/>
          </a:p>
          <a:p>
            <a:pPr marL="285750" indent="-285750">
              <a:lnSpc>
                <a:spcPct val="2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Djisktra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>
              <a:lnSpc>
                <a:spcPct val="2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3526" y="207591"/>
            <a:ext cx="864096" cy="1188088"/>
            <a:chOff x="2391994" y="1635646"/>
            <a:chExt cx="805454" cy="1584088"/>
          </a:xfrm>
          <a:solidFill>
            <a:srgbClr val="7030A0"/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1012" y="267494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65108" y="246516"/>
            <a:ext cx="4032448" cy="576064"/>
          </a:xfrm>
        </p:spPr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GIỚI THIỆU ĐỀ TÀI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9672" y="854177"/>
            <a:ext cx="655272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Mục</a:t>
            </a:r>
            <a:r>
              <a:rPr lang="en-US" sz="2000" b="1" dirty="0"/>
              <a:t> </a:t>
            </a:r>
            <a:r>
              <a:rPr lang="en-US" sz="2000" b="1" dirty="0" err="1"/>
              <a:t>tiêu</a:t>
            </a:r>
            <a:r>
              <a:rPr lang="en-US" sz="2000" b="1" dirty="0"/>
              <a:t> </a:t>
            </a:r>
            <a:r>
              <a:rPr lang="en-US" sz="2000" b="1" dirty="0" err="1"/>
              <a:t>đề</a:t>
            </a:r>
            <a:r>
              <a:rPr lang="en-US" sz="2000" b="1" dirty="0"/>
              <a:t> </a:t>
            </a:r>
            <a:r>
              <a:rPr lang="en-US" sz="2000" b="1" dirty="0" err="1"/>
              <a:t>tài</a:t>
            </a:r>
            <a:r>
              <a:rPr lang="en-US" sz="2000" b="1" dirty="0"/>
              <a:t>:</a:t>
            </a:r>
          </a:p>
          <a:p>
            <a:pPr>
              <a:lnSpc>
                <a:spcPct val="150000"/>
              </a:lnSpc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3526" y="207591"/>
            <a:ext cx="864096" cy="1188088"/>
            <a:chOff x="2391994" y="1635646"/>
            <a:chExt cx="805454" cy="1584088"/>
          </a:xfrm>
          <a:solidFill>
            <a:srgbClr val="7030A0"/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1012" y="267494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65108" y="246516"/>
            <a:ext cx="4032448" cy="576064"/>
          </a:xfrm>
        </p:spPr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GIỚI THIỆU ĐỀ TÀI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9672" y="776964"/>
            <a:ext cx="655272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</a:t>
            </a:r>
            <a:r>
              <a:rPr lang="en-US" sz="2000" b="1" dirty="0" err="1"/>
              <a:t>chính</a:t>
            </a:r>
            <a:r>
              <a:rPr lang="en-US" sz="2000" b="1" dirty="0"/>
              <a:t>:</a:t>
            </a:r>
          </a:p>
          <a:p>
            <a:pPr>
              <a:lnSpc>
                <a:spcPct val="150000"/>
              </a:lnSpc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Dijsktra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Winform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Yen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99384" y="2230378"/>
            <a:ext cx="5544616" cy="473576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QUÁ TRÌNH THỰC HIỆN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23037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accent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21096" y="327395"/>
            <a:ext cx="4896544" cy="576064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QUÁ TRÌNH THỰC HIỆN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47664" y="1563638"/>
            <a:ext cx="5617893" cy="2520280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</a:rPr>
              <a:t>Thiết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kế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giao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diện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</a:rPr>
              <a:t>Nội</a:t>
            </a:r>
            <a:r>
              <a:rPr lang="en-US" altLang="ko-KR" sz="1800" dirty="0">
                <a:solidFill>
                  <a:schemeClr val="tx1"/>
                </a:solidFill>
              </a:rPr>
              <a:t> dung </a:t>
            </a:r>
            <a:r>
              <a:rPr lang="en-US" altLang="ko-KR" sz="1800" dirty="0" err="1">
                <a:solidFill>
                  <a:schemeClr val="tx1"/>
                </a:solidFill>
              </a:rPr>
              <a:t>chính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chemeClr val="tx1"/>
                </a:solidFill>
              </a:rPr>
              <a:t>Cài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đặt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và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kiểm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thử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7000" y="292262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45630" y="292322"/>
            <a:ext cx="3744416" cy="576064"/>
          </a:xfrm>
        </p:spPr>
        <p:txBody>
          <a:bodyPr/>
          <a:lstStyle/>
          <a:p>
            <a:r>
              <a:rPr lang="en-US" altLang="ko-KR" sz="2800" dirty="0" err="1">
                <a:solidFill>
                  <a:schemeClr val="accent2">
                    <a:lumMod val="50000"/>
                  </a:schemeClr>
                </a:solidFill>
              </a:rPr>
              <a:t>Thiết</a:t>
            </a: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2">
                    <a:lumMod val="50000"/>
                  </a:schemeClr>
                </a:solidFill>
              </a:rPr>
              <a:t>kế</a:t>
            </a: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2">
                    <a:lumMod val="50000"/>
                  </a:schemeClr>
                </a:solidFill>
              </a:rPr>
              <a:t>giao</a:t>
            </a:r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2">
                    <a:lumMod val="50000"/>
                  </a:schemeClr>
                </a:solidFill>
              </a:rPr>
              <a:t>diện</a:t>
            </a:r>
            <a:endParaRPr lang="en-US" altLang="ko-KR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9512" y="249514"/>
            <a:ext cx="864096" cy="1188088"/>
            <a:chOff x="2391994" y="1635646"/>
            <a:chExt cx="805454" cy="1584088"/>
          </a:xfrm>
          <a:solidFill>
            <a:schemeClr val="accent2">
              <a:lumMod val="5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1" y="281799"/>
            <a:ext cx="96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anose="020B0604020202020204" pitchFamily="34" charset="0"/>
              </a:rPr>
              <a:t>2.1</a:t>
            </a:r>
            <a:endParaRPr lang="ko-K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400" y="45286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59582"/>
            <a:ext cx="6480720" cy="372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65&quot;/&gt;&lt;/object&gt;&lt;object type=&quot;3&quot; unique_id=&quot;10006&quot;&gt;&lt;property id=&quot;20148&quot; value=&quot;5&quot;/&gt;&lt;property id=&quot;20300&quot; value=&quot;Slide 3&quot;/&gt;&lt;property id=&quot;20307&quot; value=&quot;307&quot;/&gt;&lt;/object&gt;&lt;object type=&quot;3&quot; unique_id=&quot;10007&quot;&gt;&lt;property id=&quot;20148&quot; value=&quot;5&quot;/&gt;&lt;property id=&quot;20300&quot; value=&quot;Slide 4&quot;/&gt;&lt;property id=&quot;20307&quot; value=&quot;301&quot;/&gt;&lt;/object&gt;&lt;object type=&quot;3&quot; unique_id=&quot;10008&quot;&gt;&lt;property id=&quot;20148&quot; value=&quot;5&quot;/&gt;&lt;property id=&quot;20300&quot; value=&quot;Slide 5&quot;/&gt;&lt;property id=&quot;20307&quot; value=&quot;305&quot;/&gt;&lt;/object&gt;&lt;object type=&quot;3&quot; unique_id=&quot;10009&quot;&gt;&lt;property id=&quot;20148&quot; value=&quot;5&quot;/&gt;&lt;property id=&quot;20300&quot; value=&quot;Slide 6&quot;/&gt;&lt;property id=&quot;20307&quot; value=&quot;306&quot;/&gt;&lt;/object&gt;&lt;object type=&quot;3&quot; unique_id=&quot;10010&quot;&gt;&lt;property id=&quot;20148&quot; value=&quot;5&quot;/&gt;&lt;property id=&quot;20300&quot; value=&quot;Slide 7&quot;/&gt;&lt;property id=&quot;20307&quot; value=&quot;308&quot;/&gt;&lt;/object&gt;&lt;object type=&quot;3&quot; unique_id=&quot;10011&quot;&gt;&lt;property id=&quot;20148&quot; value=&quot;5&quot;/&gt;&lt;property id=&quot;20300&quot; value=&quot;Slide 8&quot;/&gt;&lt;property id=&quot;20307&quot; value=&quot;302&quot;/&gt;&lt;/object&gt;&lt;object type=&quot;3&quot; unique_id=&quot;10012&quot;&gt;&lt;property id=&quot;20148&quot; value=&quot;5&quot;/&gt;&lt;property id=&quot;20300&quot; value=&quot;Slide 9&quot;/&gt;&lt;property id=&quot;20307&quot; value=&quot;303&quot;/&gt;&lt;/object&gt;&lt;object type=&quot;3&quot; unique_id=&quot;10013&quot;&gt;&lt;property id=&quot;20148&quot; value=&quot;5&quot;/&gt;&lt;property id=&quot;20300&quot; value=&quot;Slide 10&quot;/&gt;&lt;property id=&quot;20307&quot; value=&quot;304&quot;/&gt;&lt;/object&gt;&lt;object type=&quot;3&quot; unique_id=&quot;10014&quot;&gt;&lt;property id=&quot;20148&quot; value=&quot;5&quot;/&gt;&lt;property id=&quot;20300&quot; value=&quot;Slide 11&quot;/&gt;&lt;property id=&quot;20307&quot; value=&quot;310&quot;/&gt;&lt;/object&gt;&lt;object type=&quot;3&quot; unique_id=&quot;10015&quot;&gt;&lt;property id=&quot;20148&quot; value=&quot;5&quot;/&gt;&lt;property id=&quot;20300&quot; value=&quot;Slide 12&quot;/&gt;&lt;property id=&quot;20307&quot; value=&quot;311&quot;/&gt;&lt;/object&gt;&lt;object type=&quot;3&quot; unique_id=&quot;10016&quot;&gt;&lt;property id=&quot;20148&quot; value=&quot;5&quot;/&gt;&lt;property id=&quot;20300&quot; value=&quot;Slide 13&quot;/&gt;&lt;property id=&quot;20307&quot; value=&quot;312&quot;/&gt;&lt;/object&gt;&lt;object type=&quot;3&quot; unique_id=&quot;10017&quot;&gt;&lt;property id=&quot;20148&quot; value=&quot;5&quot;/&gt;&lt;property id=&quot;20300&quot; value=&quot;Slide 14&quot;/&gt;&lt;property id=&quot;20307&quot; value=&quot;313&quot;/&gt;&lt;/object&gt;&lt;object type=&quot;3&quot; unique_id=&quot;10018&quot;&gt;&lt;property id=&quot;20148&quot; value=&quot;5&quot;/&gt;&lt;property id=&quot;20300&quot; value=&quot;Slide 15&quot;/&gt;&lt;property id=&quot;20307&quot; value=&quot;314&quot;/&gt;&lt;/object&gt;&lt;object type=&quot;3&quot; unique_id=&quot;10019&quot;&gt;&lt;property id=&quot;20148&quot; value=&quot;5&quot;/&gt;&lt;property id=&quot;20300&quot; value=&quot;Slide 16&quot;/&gt;&lt;property id=&quot;20307&quot; value=&quot;315&quot;/&gt;&lt;/object&gt;&lt;object type=&quot;3&quot; unique_id=&quot;10020&quot;&gt;&lt;property id=&quot;20148&quot; value=&quot;5&quot;/&gt;&lt;property id=&quot;20300&quot; value=&quot;Slide 17&quot;/&gt;&lt;property id=&quot;20307&quot; value=&quot;316&quot;/&gt;&lt;/object&gt;&lt;object type=&quot;3&quot; unique_id=&quot;10021&quot;&gt;&lt;property id=&quot;20148&quot; value=&quot;5&quot;/&gt;&lt;property id=&quot;20300&quot; value=&quot;Slide 18&quot;/&gt;&lt;property id=&quot;20307&quot; value=&quot;317&quot;/&gt;&lt;/object&gt;&lt;object type=&quot;3&quot; unique_id=&quot;10022&quot;&gt;&lt;property id=&quot;20148&quot; value=&quot;5&quot;/&gt;&lt;property id=&quot;20300&quot; value=&quot;Slide 19&quot;/&gt;&lt;property id=&quot;20307&quot; value=&quot;318&quot;/&gt;&lt;/object&gt;&lt;object type=&quot;3&quot; unique_id=&quot;10023&quot;&gt;&lt;property id=&quot;20148&quot; value=&quot;5&quot;/&gt;&lt;property id=&quot;20300&quot; value=&quot;Slide 20&quot;/&gt;&lt;property id=&quot;20307&quot; value=&quot;319&quot;/&gt;&lt;/object&gt;&lt;object type=&quot;3&quot; unique_id=&quot;10024&quot;&gt;&lt;property id=&quot;20148&quot; value=&quot;5&quot;/&gt;&lt;property id=&quot;20300&quot; value=&quot;Slide 21&quot;/&gt;&lt;property id=&quot;20307&quot; value=&quot;320&quot;/&gt;&lt;/object&gt;&lt;object type=&quot;3&quot; unique_id=&quot;10025&quot;&gt;&lt;property id=&quot;20148&quot; value=&quot;5&quot;/&gt;&lt;property id=&quot;20300&quot; value=&quot;Slide 22&quot;/&gt;&lt;property id=&quot;20307&quot; value=&quot;321&quot;/&gt;&lt;/object&gt;&lt;object type=&quot;3&quot; unique_id=&quot;10026&quot;&gt;&lt;property id=&quot;20148&quot; value=&quot;5&quot;/&gt;&lt;property id=&quot;20300&quot; value=&quot;Slide 23&quot;/&gt;&lt;property id=&quot;20307&quot; value=&quot;322&quot;/&gt;&lt;/object&gt;&lt;object type=&quot;3&quot; unique_id=&quot;10027&quot;&gt;&lt;property id=&quot;20148&quot; value=&quot;5&quot;/&gt;&lt;property id=&quot;20300&quot; value=&quot;Slide 24&quot;/&gt;&lt;property id=&quot;20307&quot; value=&quot;323&quot;/&gt;&lt;/object&gt;&lt;object type=&quot;3&quot; unique_id=&quot;10028&quot;&gt;&lt;property id=&quot;20148&quot; value=&quot;5&quot;/&gt;&lt;property id=&quot;20300&quot; value=&quot;Slide 25&quot;/&gt;&lt;property id=&quot;20307&quot; value=&quot;325&quot;/&gt;&lt;/object&gt;&lt;object type=&quot;3&quot; unique_id=&quot;10029&quot;&gt;&lt;property id=&quot;20148&quot; value=&quot;5&quot;/&gt;&lt;property id=&quot;20300&quot; value=&quot;Slide 26&quot;/&gt;&lt;property id=&quot;20307&quot; value=&quot;324&quot;/&gt;&lt;/object&gt;&lt;object type=&quot;3&quot; unique_id=&quot;10030&quot;&gt;&lt;property id=&quot;20148&quot; value=&quot;5&quot;/&gt;&lt;property id=&quot;20300&quot; value=&quot;Slide 27&quot;/&gt;&lt;property id=&quot;20307&quot; value=&quot;326&quot;/&gt;&lt;/object&gt;&lt;object type=&quot;3&quot; unique_id=&quot;10031&quot;&gt;&lt;property id=&quot;20148&quot; value=&quot;5&quot;/&gt;&lt;property id=&quot;20300&quot; value=&quot;Slide 28&quot;/&gt;&lt;property id=&quot;20307&quot; value=&quot;327&quot;/&gt;&lt;/object&gt;&lt;object type=&quot;3&quot; unique_id=&quot;10032&quot;&gt;&lt;property id=&quot;20148&quot; value=&quot;5&quot;/&gt;&lt;property id=&quot;20300&quot; value=&quot;Slide 29&quot;/&gt;&lt;property id=&quot;20307&quot; value=&quot;328&quot;/&gt;&lt;/object&gt;&lt;object type=&quot;3&quot; unique_id=&quot;10034&quot;&gt;&lt;property id=&quot;20148&quot; value=&quot;5&quot;/&gt;&lt;property id=&quot;20300&quot; value=&quot;Slide 30&quot;/&gt;&lt;property id=&quot;20307&quot; value=&quot;329&quot;/&gt;&lt;/object&gt;&lt;object type=&quot;3&quot; unique_id=&quot;10035&quot;&gt;&lt;property id=&quot;20148&quot; value=&quot;5&quot;/&gt;&lt;property id=&quot;20300&quot; value=&quot;Slide 31&quot;/&gt;&lt;property id=&quot;20307&quot; value=&quot;330&quot;/&gt;&lt;/object&gt;&lt;object type=&quot;3&quot; unique_id=&quot;10036&quot;&gt;&lt;property id=&quot;20148&quot; value=&quot;5&quot;/&gt;&lt;property id=&quot;20300&quot; value=&quot;Slide 32&quot;/&gt;&lt;property id=&quot;20307&quot; value=&quot;331&quot;/&gt;&lt;/object&gt;&lt;object type=&quot;3&quot; unique_id=&quot;10037&quot;&gt;&lt;property id=&quot;20148&quot; value=&quot;5&quot;/&gt;&lt;property id=&quot;20300&quot; value=&quot;Slide 33&quot;/&gt;&lt;property id=&quot;20307&quot; value=&quot;332&quot;/&gt;&lt;/object&gt;&lt;object type=&quot;3&quot; unique_id=&quot;10038&quot;&gt;&lt;property id=&quot;20148&quot; value=&quot;5&quot;/&gt;&lt;property id=&quot;20300&quot; value=&quot;Slide 34&quot;/&gt;&lt;property id=&quot;20307&quot; value=&quot;333&quot;/&gt;&lt;/object&gt;&lt;object type=&quot;3&quot; unique_id=&quot;10039&quot;&gt;&lt;property id=&quot;20148&quot; value=&quot;5&quot;/&gt;&lt;property id=&quot;20300&quot; value=&quot;Slide 35&quot;/&gt;&lt;property id=&quot;20307&quot; value=&quot;334&quot;/&gt;&lt;/object&gt;&lt;object type=&quot;3&quot; unique_id=&quot;10040&quot;&gt;&lt;property id=&quot;20148&quot; value=&quot;5&quot;/&gt;&lt;property id=&quot;20300&quot; value=&quot;Slide 36&quot;/&gt;&lt;property id=&quot;20307&quot; value=&quot;335&quot;/&gt;&lt;/object&gt;&lt;object type=&quot;3&quot; unique_id=&quot;10041&quot;&gt;&lt;property id=&quot;20148&quot; value=&quot;5&quot;/&gt;&lt;property id=&quot;20300&quot; value=&quot;Slide 37&quot;/&gt;&lt;property id=&quot;20307&quot; value=&quot;337&quot;/&gt;&lt;/object&gt;&lt;object type=&quot;3&quot; unique_id=&quot;10042&quot;&gt;&lt;property id=&quot;20148&quot; value=&quot;5&quot;/&gt;&lt;property id=&quot;20300&quot; value=&quot;Slide 39&quot;/&gt;&lt;property id=&quot;20307&quot; value=&quot;262&quot;/&gt;&lt;/object&gt;&lt;object type=&quot;3&quot; unique_id=&quot;10043&quot;&gt;&lt;property id=&quot;20148&quot; value=&quot;5&quot;/&gt;&lt;property id=&quot;20300&quot; value=&quot;Slide 38&quot;/&gt;&lt;property id=&quot;20307&quot; value=&quot;3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537</Words>
  <Application>Microsoft Office PowerPoint</Application>
  <PresentationFormat>On-screen Show (16:9)</PresentationFormat>
  <Paragraphs>157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맑은 고딕</vt:lpstr>
      <vt:lpstr>맑은 고딕</vt:lpstr>
      <vt:lpstr>Arial</vt:lpstr>
      <vt:lpstr>Arial Unicode MS</vt:lpstr>
      <vt:lpstr>Calibri</vt:lpstr>
      <vt:lpstr>Roboto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Administrator</cp:lastModifiedBy>
  <cp:revision>155</cp:revision>
  <dcterms:created xsi:type="dcterms:W3CDTF">2016-12-05T23:26:00Z</dcterms:created>
  <dcterms:modified xsi:type="dcterms:W3CDTF">2021-01-04T07:13:40Z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